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64" r:id="rId3"/>
    <p:sldId id="289" r:id="rId4"/>
    <p:sldId id="320" r:id="rId5"/>
    <p:sldId id="321" r:id="rId6"/>
    <p:sldId id="325" r:id="rId7"/>
    <p:sldId id="328" r:id="rId8"/>
    <p:sldId id="322" r:id="rId9"/>
    <p:sldId id="323" r:id="rId10"/>
    <p:sldId id="327" r:id="rId11"/>
    <p:sldId id="326" r:id="rId12"/>
    <p:sldId id="329" r:id="rId13"/>
    <p:sldId id="330" r:id="rId14"/>
    <p:sldId id="331" r:id="rId15"/>
    <p:sldId id="315" r:id="rId16"/>
    <p:sldId id="280"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3" d="100"/>
          <a:sy n="63" d="100"/>
        </p:scale>
        <p:origin x="8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ëlle  Huisman" userId="55be1199-5f3d-4c54-9c78-5059b7043508" providerId="ADAL" clId="{B3548020-8DCD-4183-A411-2292E1E0CFEE}"/>
  </pc:docChgLst>
  <pc:docChgLst>
    <pc:chgData name="Mariëlle  Huisman" userId="55be1199-5f3d-4c54-9c78-5059b7043508" providerId="ADAL" clId="{7E5A8EB3-7465-48FC-9F58-22F99D4FEBF8}"/>
  </pc:docChgLst>
  <pc:docChgLst>
    <pc:chgData name="Mariëlle  Huisman" userId="55be1199-5f3d-4c54-9c78-5059b7043508" providerId="ADAL" clId="{BD5CAC5C-819A-49D9-A5CD-172A0E515589}"/>
    <pc:docChg chg="modSld">
      <pc:chgData name="Mariëlle  Huisman" userId="55be1199-5f3d-4c54-9c78-5059b7043508" providerId="ADAL" clId="{BD5CAC5C-819A-49D9-A5CD-172A0E515589}" dt="2019-11-04T12:51:45.209" v="25" actId="20577"/>
      <pc:docMkLst>
        <pc:docMk/>
      </pc:docMkLst>
      <pc:sldChg chg="modSp">
        <pc:chgData name="Mariëlle  Huisman" userId="55be1199-5f3d-4c54-9c78-5059b7043508" providerId="ADAL" clId="{BD5CAC5C-819A-49D9-A5CD-172A0E515589}" dt="2019-11-04T12:51:45.209" v="25" actId="20577"/>
        <pc:sldMkLst>
          <pc:docMk/>
          <pc:sldMk cId="4273536430" sldId="264"/>
        </pc:sldMkLst>
        <pc:spChg chg="mod">
          <ac:chgData name="Mariëlle  Huisman" userId="55be1199-5f3d-4c54-9c78-5059b7043508" providerId="ADAL" clId="{BD5CAC5C-819A-49D9-A5CD-172A0E515589}" dt="2019-11-04T12:51:45.209" v="25" actId="20577"/>
          <ac:spMkLst>
            <pc:docMk/>
            <pc:sldMk cId="4273536430" sldId="264"/>
            <ac:spMk id="3" creationId="{0EDF40D4-F16F-4E09-BBE8-91ED05E82BE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1DF061-C2F9-434C-A612-69778FA0B5A9}" type="datetimeFigureOut">
              <a:rPr lang="nl-NL" smtClean="0"/>
              <a:t>4-11-2019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344486-7861-41A9-AF33-E45F5CA0809C}" type="slidenum">
              <a:rPr lang="nl-NL" smtClean="0"/>
              <a:t>‹nr.›</a:t>
            </a:fld>
            <a:endParaRPr lang="nl-NL"/>
          </a:p>
        </p:txBody>
      </p:sp>
    </p:spTree>
    <p:extLst>
      <p:ext uri="{BB962C8B-B14F-4D97-AF65-F5344CB8AC3E}">
        <p14:creationId xmlns:p14="http://schemas.microsoft.com/office/powerpoint/2010/main" val="1600779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Goed voor de algehele taalontwikkeling</a:t>
            </a:r>
          </a:p>
          <a:p>
            <a:r>
              <a:rPr lang="nl-NL" dirty="0"/>
              <a:t>Wakkert fantasie aan</a:t>
            </a:r>
          </a:p>
          <a:p>
            <a:r>
              <a:rPr lang="nl-NL" dirty="0"/>
              <a:t>Vergroten woordenschat</a:t>
            </a:r>
          </a:p>
          <a:p>
            <a:r>
              <a:rPr lang="nl-NL" dirty="0"/>
              <a:t>Goed voor de sociale ontwikkeling door inzicht in verschillende personages</a:t>
            </a:r>
          </a:p>
          <a:p>
            <a:r>
              <a:rPr lang="nl-NL" dirty="0"/>
              <a:t>Het verrijkt je wereld/leven</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3</a:t>
            </a:fld>
            <a:endParaRPr lang="nl-NL"/>
          </a:p>
        </p:txBody>
      </p:sp>
    </p:spTree>
    <p:extLst>
      <p:ext uri="{BB962C8B-B14F-4D97-AF65-F5344CB8AC3E}">
        <p14:creationId xmlns:p14="http://schemas.microsoft.com/office/powerpoint/2010/main" val="2813400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12</a:t>
            </a:fld>
            <a:endParaRPr lang="nl-NL"/>
          </a:p>
        </p:txBody>
      </p:sp>
    </p:spTree>
    <p:extLst>
      <p:ext uri="{BB962C8B-B14F-4D97-AF65-F5344CB8AC3E}">
        <p14:creationId xmlns:p14="http://schemas.microsoft.com/office/powerpoint/2010/main" val="395181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13</a:t>
            </a:fld>
            <a:endParaRPr lang="nl-NL"/>
          </a:p>
        </p:txBody>
      </p:sp>
    </p:spTree>
    <p:extLst>
      <p:ext uri="{BB962C8B-B14F-4D97-AF65-F5344CB8AC3E}">
        <p14:creationId xmlns:p14="http://schemas.microsoft.com/office/powerpoint/2010/main" val="1054611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14</a:t>
            </a:fld>
            <a:endParaRPr lang="nl-NL"/>
          </a:p>
        </p:txBody>
      </p:sp>
    </p:spTree>
    <p:extLst>
      <p:ext uri="{BB962C8B-B14F-4D97-AF65-F5344CB8AC3E}">
        <p14:creationId xmlns:p14="http://schemas.microsoft.com/office/powerpoint/2010/main" val="22416707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15</a:t>
            </a:fld>
            <a:endParaRPr lang="nl-NL"/>
          </a:p>
        </p:txBody>
      </p:sp>
    </p:spTree>
    <p:extLst>
      <p:ext uri="{BB962C8B-B14F-4D97-AF65-F5344CB8AC3E}">
        <p14:creationId xmlns:p14="http://schemas.microsoft.com/office/powerpoint/2010/main" val="1758453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Ondersteuning beiden bij financiën</a:t>
            </a:r>
          </a:p>
          <a:p>
            <a:r>
              <a:rPr lang="nl-NL" dirty="0"/>
              <a:t>Wijzen op vormen van bijzondere bijstand en toeslagen</a:t>
            </a:r>
          </a:p>
          <a:p>
            <a:r>
              <a:rPr lang="nl-NL" dirty="0"/>
              <a:t>Aanmelden bij Voedsel- en kledingbank</a:t>
            </a:r>
          </a:p>
          <a:p>
            <a:r>
              <a:rPr lang="nl-NL" dirty="0"/>
              <a:t>Wijzen op voorzieningen zoals stichting Leergeld, Stichting Urgente Noden Noord Nederland, Schuldhulpverlening</a:t>
            </a:r>
          </a:p>
          <a:p>
            <a:r>
              <a:rPr lang="nl-NL" dirty="0"/>
              <a:t>Wijzen op laagdrempelige voorzieningen vanuit de gemeente</a:t>
            </a:r>
          </a:p>
          <a:p>
            <a:r>
              <a:rPr lang="nl-NL" dirty="0"/>
              <a:t>Vergroten van zelfredzaamheid</a:t>
            </a:r>
          </a:p>
          <a:p>
            <a:r>
              <a:rPr lang="nl-NL" dirty="0"/>
              <a:t>Empowerment </a:t>
            </a:r>
          </a:p>
          <a:p>
            <a:r>
              <a:rPr lang="nl-NL" dirty="0"/>
              <a:t>Regie vergroten</a:t>
            </a:r>
          </a:p>
          <a:p>
            <a:r>
              <a:rPr lang="nl-NL" dirty="0"/>
              <a:t>Chronische stress verminderen die armoede veroorzaakt door meer kennis vergroten.</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16</a:t>
            </a:fld>
            <a:endParaRPr lang="nl-NL"/>
          </a:p>
        </p:txBody>
      </p:sp>
    </p:spTree>
    <p:extLst>
      <p:ext uri="{BB962C8B-B14F-4D97-AF65-F5344CB8AC3E}">
        <p14:creationId xmlns:p14="http://schemas.microsoft.com/office/powerpoint/2010/main" val="1404337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4</a:t>
            </a:fld>
            <a:endParaRPr lang="nl-NL"/>
          </a:p>
        </p:txBody>
      </p:sp>
    </p:spTree>
    <p:extLst>
      <p:ext uri="{BB962C8B-B14F-4D97-AF65-F5344CB8AC3E}">
        <p14:creationId xmlns:p14="http://schemas.microsoft.com/office/powerpoint/2010/main" val="3029117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5</a:t>
            </a:fld>
            <a:endParaRPr lang="nl-NL"/>
          </a:p>
        </p:txBody>
      </p:sp>
    </p:spTree>
    <p:extLst>
      <p:ext uri="{BB962C8B-B14F-4D97-AF65-F5344CB8AC3E}">
        <p14:creationId xmlns:p14="http://schemas.microsoft.com/office/powerpoint/2010/main" val="2897961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6</a:t>
            </a:fld>
            <a:endParaRPr lang="nl-NL"/>
          </a:p>
        </p:txBody>
      </p:sp>
    </p:spTree>
    <p:extLst>
      <p:ext uri="{BB962C8B-B14F-4D97-AF65-F5344CB8AC3E}">
        <p14:creationId xmlns:p14="http://schemas.microsoft.com/office/powerpoint/2010/main" val="1159895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7</a:t>
            </a:fld>
            <a:endParaRPr lang="nl-NL"/>
          </a:p>
        </p:txBody>
      </p:sp>
    </p:spTree>
    <p:extLst>
      <p:ext uri="{BB962C8B-B14F-4D97-AF65-F5344CB8AC3E}">
        <p14:creationId xmlns:p14="http://schemas.microsoft.com/office/powerpoint/2010/main" val="2602610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8</a:t>
            </a:fld>
            <a:endParaRPr lang="nl-NL"/>
          </a:p>
        </p:txBody>
      </p:sp>
    </p:spTree>
    <p:extLst>
      <p:ext uri="{BB962C8B-B14F-4D97-AF65-F5344CB8AC3E}">
        <p14:creationId xmlns:p14="http://schemas.microsoft.com/office/powerpoint/2010/main" val="1652601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9</a:t>
            </a:fld>
            <a:endParaRPr lang="nl-NL"/>
          </a:p>
        </p:txBody>
      </p:sp>
    </p:spTree>
    <p:extLst>
      <p:ext uri="{BB962C8B-B14F-4D97-AF65-F5344CB8AC3E}">
        <p14:creationId xmlns:p14="http://schemas.microsoft.com/office/powerpoint/2010/main" val="1979261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10</a:t>
            </a:fld>
            <a:endParaRPr lang="nl-NL"/>
          </a:p>
        </p:txBody>
      </p:sp>
    </p:spTree>
    <p:extLst>
      <p:ext uri="{BB962C8B-B14F-4D97-AF65-F5344CB8AC3E}">
        <p14:creationId xmlns:p14="http://schemas.microsoft.com/office/powerpoint/2010/main" val="2256114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Zin vaak van anderen afhankelijk</a:t>
            </a:r>
          </a:p>
          <a:p>
            <a:r>
              <a:rPr lang="nl-NL" dirty="0"/>
              <a:t>Ervaren meer wantrouwen naar anderen en instanties</a:t>
            </a:r>
          </a:p>
          <a:p>
            <a:r>
              <a:rPr lang="nl-NL" dirty="0"/>
              <a:t>Minder sociale contacten</a:t>
            </a:r>
          </a:p>
          <a:p>
            <a:r>
              <a:rPr lang="nl-NL" dirty="0"/>
              <a:t>Minder kans op de arbeidsmarkt</a:t>
            </a:r>
          </a:p>
          <a:p>
            <a:r>
              <a:rPr lang="nl-NL" dirty="0"/>
              <a:t>Problemen op het werk</a:t>
            </a:r>
          </a:p>
          <a:p>
            <a:r>
              <a:rPr lang="nl-NL" dirty="0"/>
              <a:t>Uit onderzoek blijkt dat laaggeletterden minder vaak vrijwilligerswerk doen</a:t>
            </a:r>
          </a:p>
          <a:p>
            <a:r>
              <a:rPr lang="nl-NL" dirty="0"/>
              <a:t>Communicatieproblemen met </a:t>
            </a:r>
            <a:r>
              <a:rPr lang="nl-NL" dirty="0" err="1"/>
              <a:t>wanbetalen</a:t>
            </a:r>
            <a:r>
              <a:rPr lang="nl-NL" dirty="0"/>
              <a:t> of schulden tot gevolg</a:t>
            </a:r>
          </a:p>
        </p:txBody>
      </p:sp>
      <p:sp>
        <p:nvSpPr>
          <p:cNvPr id="4" name="Tijdelijke aanduiding voor dianummer 3"/>
          <p:cNvSpPr>
            <a:spLocks noGrp="1"/>
          </p:cNvSpPr>
          <p:nvPr>
            <p:ph type="sldNum" sz="quarter" idx="5"/>
          </p:nvPr>
        </p:nvSpPr>
        <p:spPr/>
        <p:txBody>
          <a:bodyPr/>
          <a:lstStyle/>
          <a:p>
            <a:fld id="{41344486-7861-41A9-AF33-E45F5CA0809C}" type="slidenum">
              <a:rPr lang="nl-NL" smtClean="0"/>
              <a:t>11</a:t>
            </a:fld>
            <a:endParaRPr lang="nl-NL"/>
          </a:p>
        </p:txBody>
      </p:sp>
    </p:spTree>
    <p:extLst>
      <p:ext uri="{BB962C8B-B14F-4D97-AF65-F5344CB8AC3E}">
        <p14:creationId xmlns:p14="http://schemas.microsoft.com/office/powerpoint/2010/main" val="187637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extLst>
      <p:ext uri="{BB962C8B-B14F-4D97-AF65-F5344CB8AC3E}">
        <p14:creationId xmlns:p14="http://schemas.microsoft.com/office/powerpoint/2010/main" val="1543014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1788989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2781900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extLst>
      <p:ext uri="{BB962C8B-B14F-4D97-AF65-F5344CB8AC3E}">
        <p14:creationId xmlns:p14="http://schemas.microsoft.com/office/powerpoint/2010/main" val="3669338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7" name="Date Placeholder 6"/>
          <p:cNvSpPr>
            <a:spLocks noGrp="1"/>
          </p:cNvSpPr>
          <p:nvPr>
            <p:ph type="dt" sz="half" idx="10"/>
          </p:nvPr>
        </p:nvSpPr>
        <p:spPr/>
        <p:txBody>
          <a:bodyPr/>
          <a:lstStyle/>
          <a:p>
            <a:fld id="{1160EA64-D806-43AC-9DF2-F8C432F32B4C}" type="datetimeFigureOut">
              <a:rPr lang="en-US" dirty="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extLst>
      <p:ext uri="{BB962C8B-B14F-4D97-AF65-F5344CB8AC3E}">
        <p14:creationId xmlns:p14="http://schemas.microsoft.com/office/powerpoint/2010/main" val="3661827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11/4/2019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4253659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583436" y="3143250"/>
            <a:ext cx="4270248" cy="259677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7" name="Date Placeholder 6"/>
          <p:cNvSpPr>
            <a:spLocks noGrp="1"/>
          </p:cNvSpPr>
          <p:nvPr>
            <p:ph type="dt" sz="half" idx="10"/>
          </p:nvPr>
        </p:nvSpPr>
        <p:spPr/>
        <p:txBody>
          <a:bodyPr/>
          <a:lstStyle/>
          <a:p>
            <a:fld id="{4F7D4976-E339-4826-83B7-FBD03F55ECF8}" type="datetimeFigureOut">
              <a:rPr lang="en-US" dirty="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extLst>
      <p:ext uri="{BB962C8B-B14F-4D97-AF65-F5344CB8AC3E}">
        <p14:creationId xmlns:p14="http://schemas.microsoft.com/office/powerpoint/2010/main" val="636794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2751707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2417171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9" name="Date Placeholder 8"/>
          <p:cNvSpPr>
            <a:spLocks noGrp="1"/>
          </p:cNvSpPr>
          <p:nvPr>
            <p:ph type="dt" sz="half" idx="10"/>
          </p:nvPr>
        </p:nvSpPr>
        <p:spPr/>
        <p:txBody>
          <a:bodyPr/>
          <a:lstStyle/>
          <a:p>
            <a:fld id="{D1BE4249-C0D0-4B06-8692-E8BB871AF643}" type="datetimeFigureOut">
              <a:rPr lang="en-US" dirty="0"/>
              <a:t>11/4/2019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1967838976"/>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11/4/2019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extLst>
      <p:ext uri="{BB962C8B-B14F-4D97-AF65-F5344CB8AC3E}">
        <p14:creationId xmlns:p14="http://schemas.microsoft.com/office/powerpoint/2010/main" val="280599846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11/4/2019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extLst>
      <p:ext uri="{BB962C8B-B14F-4D97-AF65-F5344CB8AC3E}">
        <p14:creationId xmlns:p14="http://schemas.microsoft.com/office/powerpoint/2010/main" val="120682569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p:txBody>
          <a:bodyPr/>
          <a:lstStyle/>
          <a:p>
            <a:r>
              <a:rPr lang="nl-NL" dirty="0"/>
              <a:t>Sociale problematiek</a:t>
            </a:r>
          </a:p>
        </p:txBody>
      </p:sp>
      <p:sp>
        <p:nvSpPr>
          <p:cNvPr id="3" name="Ondertitel 2">
            <a:extLst>
              <a:ext uri="{FF2B5EF4-FFF2-40B4-BE49-F238E27FC236}">
                <a16:creationId xmlns:a16="http://schemas.microsoft.com/office/drawing/2014/main" id="{EDF6C638-BD9C-4543-AC3C-C25DAA4ACE3C}"/>
              </a:ext>
            </a:extLst>
          </p:cNvPr>
          <p:cNvSpPr>
            <a:spLocks noGrp="1"/>
          </p:cNvSpPr>
          <p:nvPr>
            <p:ph type="subTitle" idx="1"/>
          </p:nvPr>
        </p:nvSpPr>
        <p:spPr>
          <a:xfrm>
            <a:off x="2807735" y="4380680"/>
            <a:ext cx="6801612" cy="1239894"/>
          </a:xfrm>
        </p:spPr>
        <p:txBody>
          <a:bodyPr>
            <a:normAutofit fontScale="92500" lnSpcReduction="20000"/>
          </a:bodyPr>
          <a:lstStyle/>
          <a:p>
            <a:r>
              <a:rPr lang="nl-NL" sz="2800" dirty="0">
                <a:solidFill>
                  <a:schemeClr val="bg1"/>
                </a:solidFill>
              </a:rPr>
              <a:t>Periode 8 – Maatschappelijke Zorg PBSD</a:t>
            </a:r>
          </a:p>
          <a:p>
            <a:r>
              <a:rPr lang="nl-NL" sz="2800" b="1" dirty="0">
                <a:solidFill>
                  <a:schemeClr val="bg1"/>
                </a:solidFill>
              </a:rPr>
              <a:t>Les 6 – Multi-problemen</a:t>
            </a:r>
          </a:p>
          <a:p>
            <a:r>
              <a:rPr lang="nl-NL" dirty="0">
                <a:solidFill>
                  <a:schemeClr val="bg1"/>
                </a:solidFill>
              </a:rPr>
              <a:t>Marielle Huisman</a:t>
            </a:r>
          </a:p>
        </p:txBody>
      </p:sp>
    </p:spTree>
    <p:extLst>
      <p:ext uri="{BB962C8B-B14F-4D97-AF65-F5344CB8AC3E}">
        <p14:creationId xmlns:p14="http://schemas.microsoft.com/office/powerpoint/2010/main" val="664229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Multi </a:t>
            </a:r>
            <a:r>
              <a:rPr lang="nl-NL" dirty="0" err="1"/>
              <a:t>problem</a:t>
            </a:r>
            <a:endParaRPr lang="nl-NL" dirty="0"/>
          </a:p>
        </p:txBody>
      </p:sp>
      <p:sp>
        <p:nvSpPr>
          <p:cNvPr id="4" name="Rechthoek 3">
            <a:extLst>
              <a:ext uri="{FF2B5EF4-FFF2-40B4-BE49-F238E27FC236}">
                <a16:creationId xmlns:a16="http://schemas.microsoft.com/office/drawing/2014/main" id="{3FFF999B-2BB1-41D6-8F09-49C61E005452}"/>
              </a:ext>
            </a:extLst>
          </p:cNvPr>
          <p:cNvSpPr/>
          <p:nvPr/>
        </p:nvSpPr>
        <p:spPr>
          <a:xfrm>
            <a:off x="729176" y="1477109"/>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831501" y="2146443"/>
            <a:ext cx="9631323" cy="3539430"/>
          </a:xfrm>
          <a:prstGeom prst="rect">
            <a:avLst/>
          </a:prstGeom>
          <a:noFill/>
        </p:spPr>
        <p:txBody>
          <a:bodyPr wrap="square" rtlCol="0">
            <a:spAutoFit/>
          </a:bodyPr>
          <a:lstStyle/>
          <a:p>
            <a:r>
              <a:rPr lang="nl-NL" sz="2800" b="1" dirty="0">
                <a:solidFill>
                  <a:schemeClr val="bg1"/>
                </a:solidFill>
              </a:rPr>
              <a:t>Kenmerken van gezinnen met </a:t>
            </a:r>
            <a:r>
              <a:rPr lang="nl-NL" sz="2800" b="1" dirty="0" err="1">
                <a:solidFill>
                  <a:schemeClr val="bg1"/>
                </a:solidFill>
              </a:rPr>
              <a:t>multi-problem</a:t>
            </a:r>
            <a:endParaRPr lang="nl-NL" sz="2800" b="1" dirty="0">
              <a:solidFill>
                <a:schemeClr val="bg1"/>
              </a:solidFill>
            </a:endParaRPr>
          </a:p>
          <a:p>
            <a:endParaRPr lang="nl-NL" sz="2800" dirty="0">
              <a:solidFill>
                <a:schemeClr val="bg1"/>
              </a:solidFill>
            </a:endParaRPr>
          </a:p>
          <a:p>
            <a:r>
              <a:rPr lang="nl-NL" sz="2800" dirty="0">
                <a:solidFill>
                  <a:schemeClr val="bg1"/>
                </a:solidFill>
              </a:rPr>
              <a:t>-problemen van sociale aard:</a:t>
            </a:r>
          </a:p>
          <a:p>
            <a:r>
              <a:rPr lang="nl-NL" sz="2800" dirty="0">
                <a:solidFill>
                  <a:schemeClr val="bg1"/>
                </a:solidFill>
              </a:rPr>
              <a:t>	-sociaal isolement,</a:t>
            </a:r>
          </a:p>
          <a:p>
            <a:r>
              <a:rPr lang="nl-NL" sz="2800" dirty="0">
                <a:solidFill>
                  <a:schemeClr val="bg1"/>
                </a:solidFill>
              </a:rPr>
              <a:t>	-beperkt sociaal netwerk,</a:t>
            </a:r>
          </a:p>
          <a:p>
            <a:r>
              <a:rPr lang="nl-NL" sz="2800" dirty="0">
                <a:solidFill>
                  <a:schemeClr val="bg1"/>
                </a:solidFill>
              </a:rPr>
              <a:t>	-meer conflicten in de buurt (stigma in de buurt)</a:t>
            </a:r>
          </a:p>
          <a:p>
            <a:endParaRPr lang="nl-NL" sz="2800" dirty="0">
              <a:solidFill>
                <a:schemeClr val="bg1"/>
              </a:solidFill>
            </a:endParaRPr>
          </a:p>
          <a:p>
            <a:r>
              <a:rPr lang="nl-NL" sz="2800" dirty="0">
                <a:solidFill>
                  <a:schemeClr val="bg1"/>
                </a:solidFill>
              </a:rPr>
              <a:t>	</a:t>
            </a:r>
          </a:p>
        </p:txBody>
      </p:sp>
    </p:spTree>
    <p:extLst>
      <p:ext uri="{BB962C8B-B14F-4D97-AF65-F5344CB8AC3E}">
        <p14:creationId xmlns:p14="http://schemas.microsoft.com/office/powerpoint/2010/main" val="4075415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Multi </a:t>
            </a:r>
            <a:r>
              <a:rPr lang="nl-NL" dirty="0" err="1"/>
              <a:t>problem</a:t>
            </a:r>
            <a:endParaRPr lang="nl-NL" dirty="0"/>
          </a:p>
        </p:txBody>
      </p:sp>
      <p:sp>
        <p:nvSpPr>
          <p:cNvPr id="4" name="Rechthoek 3">
            <a:extLst>
              <a:ext uri="{FF2B5EF4-FFF2-40B4-BE49-F238E27FC236}">
                <a16:creationId xmlns:a16="http://schemas.microsoft.com/office/drawing/2014/main" id="{3FFF999B-2BB1-41D6-8F09-49C61E005452}"/>
              </a:ext>
            </a:extLst>
          </p:cNvPr>
          <p:cNvSpPr/>
          <p:nvPr/>
        </p:nvSpPr>
        <p:spPr>
          <a:xfrm>
            <a:off x="729176" y="1477109"/>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831501" y="2146443"/>
            <a:ext cx="9631323" cy="3539430"/>
          </a:xfrm>
          <a:prstGeom prst="rect">
            <a:avLst/>
          </a:prstGeom>
          <a:noFill/>
        </p:spPr>
        <p:txBody>
          <a:bodyPr wrap="square" rtlCol="0">
            <a:spAutoFit/>
          </a:bodyPr>
          <a:lstStyle/>
          <a:p>
            <a:r>
              <a:rPr lang="nl-NL" sz="2800" b="1" dirty="0">
                <a:solidFill>
                  <a:schemeClr val="bg1"/>
                </a:solidFill>
              </a:rPr>
              <a:t>Kenmerken van gezinnen met </a:t>
            </a:r>
            <a:r>
              <a:rPr lang="nl-NL" sz="2800" b="1" dirty="0" err="1">
                <a:solidFill>
                  <a:schemeClr val="bg1"/>
                </a:solidFill>
              </a:rPr>
              <a:t>multi-problem</a:t>
            </a:r>
            <a:endParaRPr lang="nl-NL" sz="2800" b="1" dirty="0">
              <a:solidFill>
                <a:schemeClr val="bg1"/>
              </a:solidFill>
            </a:endParaRPr>
          </a:p>
          <a:p>
            <a:endParaRPr lang="nl-NL" sz="2800" dirty="0">
              <a:solidFill>
                <a:schemeClr val="bg1"/>
              </a:solidFill>
            </a:endParaRPr>
          </a:p>
          <a:p>
            <a:r>
              <a:rPr lang="nl-NL" sz="2800" dirty="0">
                <a:solidFill>
                  <a:schemeClr val="bg1"/>
                </a:solidFill>
              </a:rPr>
              <a:t>-problemen van sociale-economische aard:</a:t>
            </a:r>
          </a:p>
          <a:p>
            <a:r>
              <a:rPr lang="nl-NL" sz="2800" dirty="0">
                <a:solidFill>
                  <a:schemeClr val="bg1"/>
                </a:solidFill>
              </a:rPr>
              <a:t>	-financiële problemen,</a:t>
            </a:r>
          </a:p>
          <a:p>
            <a:r>
              <a:rPr lang="nl-NL" sz="2800" dirty="0">
                <a:solidFill>
                  <a:schemeClr val="bg1"/>
                </a:solidFill>
              </a:rPr>
              <a:t>	-schulden,</a:t>
            </a:r>
          </a:p>
          <a:p>
            <a:r>
              <a:rPr lang="nl-NL" sz="2800" dirty="0">
                <a:solidFill>
                  <a:schemeClr val="bg1"/>
                </a:solidFill>
              </a:rPr>
              <a:t>	-armoede</a:t>
            </a:r>
          </a:p>
          <a:p>
            <a:r>
              <a:rPr lang="nl-NL" sz="2800" dirty="0">
                <a:solidFill>
                  <a:schemeClr val="bg1"/>
                </a:solidFill>
              </a:rPr>
              <a:t>	</a:t>
            </a:r>
          </a:p>
          <a:p>
            <a:r>
              <a:rPr lang="nl-NL" sz="2800" dirty="0">
                <a:solidFill>
                  <a:schemeClr val="bg1"/>
                </a:solidFill>
              </a:rPr>
              <a:t>	</a:t>
            </a:r>
          </a:p>
        </p:txBody>
      </p:sp>
    </p:spTree>
    <p:extLst>
      <p:ext uri="{BB962C8B-B14F-4D97-AF65-F5344CB8AC3E}">
        <p14:creationId xmlns:p14="http://schemas.microsoft.com/office/powerpoint/2010/main" val="4261305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Multi </a:t>
            </a:r>
            <a:r>
              <a:rPr lang="nl-NL" dirty="0" err="1"/>
              <a:t>problem</a:t>
            </a:r>
            <a:endParaRPr lang="nl-NL" dirty="0"/>
          </a:p>
        </p:txBody>
      </p:sp>
      <p:sp>
        <p:nvSpPr>
          <p:cNvPr id="4" name="Rechthoek 3">
            <a:extLst>
              <a:ext uri="{FF2B5EF4-FFF2-40B4-BE49-F238E27FC236}">
                <a16:creationId xmlns:a16="http://schemas.microsoft.com/office/drawing/2014/main" id="{3FFF999B-2BB1-41D6-8F09-49C61E005452}"/>
              </a:ext>
            </a:extLst>
          </p:cNvPr>
          <p:cNvSpPr/>
          <p:nvPr/>
        </p:nvSpPr>
        <p:spPr>
          <a:xfrm>
            <a:off x="729176" y="1477109"/>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831501" y="2146443"/>
            <a:ext cx="9631323" cy="3970318"/>
          </a:xfrm>
          <a:prstGeom prst="rect">
            <a:avLst/>
          </a:prstGeom>
          <a:noFill/>
        </p:spPr>
        <p:txBody>
          <a:bodyPr wrap="square" rtlCol="0">
            <a:spAutoFit/>
          </a:bodyPr>
          <a:lstStyle/>
          <a:p>
            <a:r>
              <a:rPr lang="nl-NL" sz="2800" dirty="0">
                <a:solidFill>
                  <a:schemeClr val="bg1"/>
                </a:solidFill>
              </a:rPr>
              <a:t>Belemmeringen bij het zoeken naar hulp:</a:t>
            </a:r>
          </a:p>
          <a:p>
            <a:endParaRPr lang="nl-NL" sz="2800" dirty="0">
              <a:solidFill>
                <a:schemeClr val="bg1"/>
              </a:solidFill>
            </a:endParaRPr>
          </a:p>
          <a:p>
            <a:r>
              <a:rPr lang="nl-NL" sz="2800" dirty="0">
                <a:solidFill>
                  <a:schemeClr val="bg1"/>
                </a:solidFill>
              </a:rPr>
              <a:t>-Ouders vinden het moeilijk om toe te geven dat er een probleem is, geven onduidelijke signalen af, stellen geen of een onduidelijke hulpvraag,</a:t>
            </a:r>
          </a:p>
          <a:p>
            <a:r>
              <a:rPr lang="nl-NL" sz="2800" dirty="0">
                <a:solidFill>
                  <a:schemeClr val="bg1"/>
                </a:solidFill>
              </a:rPr>
              <a:t>-Wijze van communiceren wijkt af van wat maatschappelijk gangbaar is.</a:t>
            </a:r>
          </a:p>
          <a:p>
            <a:r>
              <a:rPr lang="nl-NL" sz="2800" dirty="0">
                <a:solidFill>
                  <a:schemeClr val="bg1"/>
                </a:solidFill>
              </a:rPr>
              <a:t>	</a:t>
            </a:r>
          </a:p>
          <a:p>
            <a:r>
              <a:rPr lang="nl-NL" sz="2800" dirty="0">
                <a:solidFill>
                  <a:schemeClr val="bg1"/>
                </a:solidFill>
              </a:rPr>
              <a:t>	</a:t>
            </a:r>
          </a:p>
        </p:txBody>
      </p:sp>
    </p:spTree>
    <p:extLst>
      <p:ext uri="{BB962C8B-B14F-4D97-AF65-F5344CB8AC3E}">
        <p14:creationId xmlns:p14="http://schemas.microsoft.com/office/powerpoint/2010/main" val="3388361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Multi </a:t>
            </a:r>
            <a:r>
              <a:rPr lang="nl-NL" dirty="0" err="1"/>
              <a:t>problem</a:t>
            </a:r>
            <a:endParaRPr lang="nl-NL" dirty="0"/>
          </a:p>
        </p:txBody>
      </p:sp>
      <p:sp>
        <p:nvSpPr>
          <p:cNvPr id="4" name="Rechthoek 3">
            <a:extLst>
              <a:ext uri="{FF2B5EF4-FFF2-40B4-BE49-F238E27FC236}">
                <a16:creationId xmlns:a16="http://schemas.microsoft.com/office/drawing/2014/main" id="{3FFF999B-2BB1-41D6-8F09-49C61E005452}"/>
              </a:ext>
            </a:extLst>
          </p:cNvPr>
          <p:cNvSpPr/>
          <p:nvPr/>
        </p:nvSpPr>
        <p:spPr>
          <a:xfrm>
            <a:off x="729176" y="1477109"/>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142184" y="1851021"/>
            <a:ext cx="9631323" cy="5201424"/>
          </a:xfrm>
          <a:prstGeom prst="rect">
            <a:avLst/>
          </a:prstGeom>
          <a:noFill/>
        </p:spPr>
        <p:txBody>
          <a:bodyPr wrap="square" rtlCol="0">
            <a:spAutoFit/>
          </a:bodyPr>
          <a:lstStyle/>
          <a:p>
            <a:r>
              <a:rPr lang="nl-NL" sz="2400" dirty="0">
                <a:solidFill>
                  <a:schemeClr val="bg1"/>
                </a:solidFill>
              </a:rPr>
              <a:t>Ouders kunnen in geval van stress (</a:t>
            </a:r>
            <a:r>
              <a:rPr lang="nl-NL" sz="2400" dirty="0" err="1">
                <a:solidFill>
                  <a:schemeClr val="bg1"/>
                </a:solidFill>
              </a:rPr>
              <a:t>bijv</a:t>
            </a:r>
            <a:r>
              <a:rPr lang="nl-NL" sz="2400" dirty="0">
                <a:solidFill>
                  <a:schemeClr val="bg1"/>
                </a:solidFill>
              </a:rPr>
              <a:t> huisuitzetting) op 2 manieren reageren:</a:t>
            </a:r>
          </a:p>
          <a:p>
            <a:endParaRPr lang="nl-NL" sz="2800" dirty="0">
              <a:solidFill>
                <a:schemeClr val="bg1"/>
              </a:solidFill>
            </a:endParaRPr>
          </a:p>
          <a:p>
            <a:pPr marL="514350" indent="-514350">
              <a:buAutoNum type="arabicPeriod"/>
            </a:pPr>
            <a:r>
              <a:rPr lang="nl-NL" sz="2400" dirty="0">
                <a:solidFill>
                  <a:schemeClr val="bg1"/>
                </a:solidFill>
              </a:rPr>
              <a:t>Sommige ouders kiezen voor de voortdurende nabijheid van hulpverlening en nemen regelmatig contact op met verschillende hulpverleners. Ze nemen initiatief en doen voorstellen. Door ‘shoppen’ hopen ze een uithuisplaatsing van hun kinderen te voorkomen. </a:t>
            </a:r>
          </a:p>
          <a:p>
            <a:pPr marL="514350" indent="-514350">
              <a:buAutoNum type="arabicPeriod"/>
            </a:pPr>
            <a:endParaRPr lang="nl-NL" sz="2400" dirty="0">
              <a:solidFill>
                <a:schemeClr val="bg1"/>
              </a:solidFill>
            </a:endParaRPr>
          </a:p>
          <a:p>
            <a:pPr marL="514350" indent="-514350">
              <a:buAutoNum type="arabicPeriod"/>
            </a:pPr>
            <a:r>
              <a:rPr lang="nl-NL" sz="2400" dirty="0">
                <a:solidFill>
                  <a:schemeClr val="bg1"/>
                </a:solidFill>
              </a:rPr>
              <a:t>Andere ouders benadrukken juist de afstand tot het hulpverleningssysteem, mijden contact en/of stellen zich vijandig en wantrouwend op.</a:t>
            </a:r>
          </a:p>
          <a:p>
            <a:r>
              <a:rPr lang="nl-NL" sz="2800" dirty="0">
                <a:solidFill>
                  <a:schemeClr val="bg1"/>
                </a:solidFill>
              </a:rPr>
              <a:t>	</a:t>
            </a:r>
          </a:p>
          <a:p>
            <a:r>
              <a:rPr lang="nl-NL" sz="2800" dirty="0">
                <a:solidFill>
                  <a:schemeClr val="bg1"/>
                </a:solidFill>
              </a:rPr>
              <a:t>	</a:t>
            </a:r>
          </a:p>
        </p:txBody>
      </p:sp>
    </p:spTree>
    <p:extLst>
      <p:ext uri="{BB962C8B-B14F-4D97-AF65-F5344CB8AC3E}">
        <p14:creationId xmlns:p14="http://schemas.microsoft.com/office/powerpoint/2010/main" val="3366772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Multi </a:t>
            </a:r>
            <a:r>
              <a:rPr lang="nl-NL" dirty="0" err="1"/>
              <a:t>problem</a:t>
            </a:r>
            <a:endParaRPr lang="nl-NL" dirty="0"/>
          </a:p>
        </p:txBody>
      </p:sp>
      <p:sp>
        <p:nvSpPr>
          <p:cNvPr id="4" name="Rechthoek 3">
            <a:extLst>
              <a:ext uri="{FF2B5EF4-FFF2-40B4-BE49-F238E27FC236}">
                <a16:creationId xmlns:a16="http://schemas.microsoft.com/office/drawing/2014/main" id="{3FFF999B-2BB1-41D6-8F09-49C61E005452}"/>
              </a:ext>
            </a:extLst>
          </p:cNvPr>
          <p:cNvSpPr/>
          <p:nvPr/>
        </p:nvSpPr>
        <p:spPr>
          <a:xfrm>
            <a:off x="729176" y="1477109"/>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142184" y="2118308"/>
            <a:ext cx="9631323" cy="4647426"/>
          </a:xfrm>
          <a:prstGeom prst="rect">
            <a:avLst/>
          </a:prstGeom>
          <a:noFill/>
        </p:spPr>
        <p:txBody>
          <a:bodyPr wrap="square" rtlCol="0">
            <a:spAutoFit/>
          </a:bodyPr>
          <a:lstStyle/>
          <a:p>
            <a:r>
              <a:rPr lang="nl-NL" sz="2400" b="1" dirty="0">
                <a:solidFill>
                  <a:schemeClr val="bg1"/>
                </a:solidFill>
              </a:rPr>
              <a:t>Opdracht in de les in duo’s:</a:t>
            </a:r>
          </a:p>
          <a:p>
            <a:endParaRPr lang="nl-NL" sz="2400" b="1" dirty="0">
              <a:solidFill>
                <a:schemeClr val="bg1"/>
              </a:solidFill>
            </a:endParaRPr>
          </a:p>
          <a:p>
            <a:r>
              <a:rPr lang="nl-NL" sz="2400" dirty="0">
                <a:solidFill>
                  <a:schemeClr val="bg1"/>
                </a:solidFill>
              </a:rPr>
              <a:t>Zoek uit wat </a:t>
            </a:r>
            <a:r>
              <a:rPr lang="nl-NL" sz="2400" dirty="0" err="1">
                <a:solidFill>
                  <a:schemeClr val="bg1"/>
                </a:solidFill>
              </a:rPr>
              <a:t>casemanagment</a:t>
            </a:r>
            <a:r>
              <a:rPr lang="nl-NL" sz="2400" dirty="0">
                <a:solidFill>
                  <a:schemeClr val="bg1"/>
                </a:solidFill>
              </a:rPr>
              <a:t> kan betekenen voor gezinnen die </a:t>
            </a:r>
            <a:r>
              <a:rPr lang="nl-NL" sz="2400" dirty="0" err="1">
                <a:solidFill>
                  <a:schemeClr val="bg1"/>
                </a:solidFill>
              </a:rPr>
              <a:t>multi</a:t>
            </a:r>
            <a:r>
              <a:rPr lang="nl-NL" sz="2400" dirty="0">
                <a:solidFill>
                  <a:schemeClr val="bg1"/>
                </a:solidFill>
              </a:rPr>
              <a:t>-problemen hebben.</a:t>
            </a:r>
          </a:p>
          <a:p>
            <a:endParaRPr lang="nl-NL" sz="2400" dirty="0">
              <a:solidFill>
                <a:schemeClr val="bg1"/>
              </a:solidFill>
            </a:endParaRPr>
          </a:p>
          <a:p>
            <a:r>
              <a:rPr lang="nl-NL" sz="2400" dirty="0">
                <a:solidFill>
                  <a:schemeClr val="bg1"/>
                </a:solidFill>
              </a:rPr>
              <a:t>Zoek uit waar de regie ligt wanneer er sprake is van </a:t>
            </a:r>
            <a:r>
              <a:rPr lang="nl-NL" sz="2400" dirty="0" err="1">
                <a:solidFill>
                  <a:schemeClr val="bg1"/>
                </a:solidFill>
              </a:rPr>
              <a:t>multi-problem</a:t>
            </a:r>
            <a:r>
              <a:rPr lang="nl-NL" sz="2400" dirty="0">
                <a:solidFill>
                  <a:schemeClr val="bg1"/>
                </a:solidFill>
              </a:rPr>
              <a:t>.</a:t>
            </a:r>
          </a:p>
          <a:p>
            <a:endParaRPr lang="nl-NL" sz="2400" dirty="0">
              <a:solidFill>
                <a:schemeClr val="bg1"/>
              </a:solidFill>
            </a:endParaRPr>
          </a:p>
          <a:p>
            <a:r>
              <a:rPr lang="nl-NL" sz="2400" dirty="0">
                <a:solidFill>
                  <a:schemeClr val="bg1"/>
                </a:solidFill>
              </a:rPr>
              <a:t>Hoe werkt ‘een gezin – een plan’ voor </a:t>
            </a:r>
            <a:r>
              <a:rPr lang="nl-NL" sz="2400" dirty="0" err="1">
                <a:solidFill>
                  <a:schemeClr val="bg1"/>
                </a:solidFill>
              </a:rPr>
              <a:t>multi-problem</a:t>
            </a:r>
            <a:r>
              <a:rPr lang="nl-NL" sz="2400" dirty="0">
                <a:solidFill>
                  <a:schemeClr val="bg1"/>
                </a:solidFill>
              </a:rPr>
              <a:t> gezinnen?</a:t>
            </a:r>
          </a:p>
          <a:p>
            <a:endParaRPr lang="nl-NL" sz="2400" dirty="0">
              <a:solidFill>
                <a:schemeClr val="bg1"/>
              </a:solidFill>
            </a:endParaRPr>
          </a:p>
          <a:p>
            <a:r>
              <a:rPr lang="nl-NL" sz="2400" dirty="0">
                <a:solidFill>
                  <a:schemeClr val="bg1"/>
                </a:solidFill>
              </a:rPr>
              <a:t>Klassikale terugkoppeling na 15 minuten.</a:t>
            </a:r>
          </a:p>
          <a:p>
            <a:r>
              <a:rPr lang="nl-NL" sz="2800" dirty="0">
                <a:solidFill>
                  <a:schemeClr val="bg1"/>
                </a:solidFill>
              </a:rPr>
              <a:t>	</a:t>
            </a:r>
          </a:p>
          <a:p>
            <a:r>
              <a:rPr lang="nl-NL" sz="2800" dirty="0">
                <a:solidFill>
                  <a:schemeClr val="bg1"/>
                </a:solidFill>
              </a:rPr>
              <a:t>	</a:t>
            </a:r>
          </a:p>
        </p:txBody>
      </p:sp>
    </p:spTree>
    <p:extLst>
      <p:ext uri="{BB962C8B-B14F-4D97-AF65-F5344CB8AC3E}">
        <p14:creationId xmlns:p14="http://schemas.microsoft.com/office/powerpoint/2010/main" val="669403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Autofit/>
          </a:bodyPr>
          <a:lstStyle/>
          <a:p>
            <a:r>
              <a:rPr lang="nl-NL" sz="2400" dirty="0"/>
              <a:t>Vaktijdschrift 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1055075" y="1645920"/>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153646B-4201-4260-B5FF-7ACC124286F8}"/>
              </a:ext>
            </a:extLst>
          </p:cNvPr>
          <p:cNvSpPr txBox="1"/>
          <p:nvPr/>
        </p:nvSpPr>
        <p:spPr>
          <a:xfrm>
            <a:off x="1695563" y="2267712"/>
            <a:ext cx="9270610" cy="3539430"/>
          </a:xfrm>
          <a:prstGeom prst="rect">
            <a:avLst/>
          </a:prstGeom>
          <a:noFill/>
        </p:spPr>
        <p:txBody>
          <a:bodyPr wrap="square" rtlCol="0">
            <a:spAutoFit/>
          </a:bodyPr>
          <a:lstStyle/>
          <a:p>
            <a:r>
              <a:rPr lang="nl-NL" sz="2800" b="1" dirty="0">
                <a:solidFill>
                  <a:schemeClr val="bg1"/>
                </a:solidFill>
              </a:rPr>
              <a:t>Aan de slag met de eindopdracht:</a:t>
            </a:r>
          </a:p>
          <a:p>
            <a:endParaRPr lang="nl-NL" sz="2800" dirty="0">
              <a:solidFill>
                <a:schemeClr val="bg1"/>
              </a:solidFill>
            </a:endParaRPr>
          </a:p>
          <a:p>
            <a:r>
              <a:rPr lang="nl-NL" sz="2800" dirty="0">
                <a:solidFill>
                  <a:schemeClr val="bg1"/>
                </a:solidFill>
              </a:rPr>
              <a:t>Ga in je groep aan de slag met het bedenken </a:t>
            </a:r>
          </a:p>
          <a:p>
            <a:r>
              <a:rPr lang="nl-NL" sz="2800" dirty="0">
                <a:solidFill>
                  <a:schemeClr val="bg1"/>
                </a:solidFill>
              </a:rPr>
              <a:t>van interviewvragen en het schrijven van </a:t>
            </a:r>
          </a:p>
          <a:p>
            <a:r>
              <a:rPr lang="nl-NL" sz="2800" dirty="0">
                <a:solidFill>
                  <a:schemeClr val="bg1"/>
                </a:solidFill>
              </a:rPr>
              <a:t>een artikel of vormgeven van jullie tijdschrift </a:t>
            </a:r>
          </a:p>
          <a:p>
            <a:r>
              <a:rPr lang="nl-NL" sz="2800" dirty="0">
                <a:solidFill>
                  <a:schemeClr val="bg1"/>
                </a:solidFill>
              </a:rPr>
              <a:t>(zie ook voorbeeld).</a:t>
            </a:r>
          </a:p>
          <a:p>
            <a:endParaRPr lang="nl-NL" sz="2800" dirty="0">
              <a:solidFill>
                <a:schemeClr val="bg1"/>
              </a:solidFill>
            </a:endParaRPr>
          </a:p>
          <a:p>
            <a:r>
              <a:rPr lang="nl-NL" sz="2800" dirty="0">
                <a:solidFill>
                  <a:schemeClr val="bg1"/>
                </a:solidFill>
              </a:rPr>
              <a:t>NB plan het interview in lesweek 5 (Examenweek)</a:t>
            </a:r>
          </a:p>
        </p:txBody>
      </p:sp>
      <p:pic>
        <p:nvPicPr>
          <p:cNvPr id="5" name="Afbeelding 4">
            <a:extLst>
              <a:ext uri="{FF2B5EF4-FFF2-40B4-BE49-F238E27FC236}">
                <a16:creationId xmlns:a16="http://schemas.microsoft.com/office/drawing/2014/main" id="{119D7027-4417-411B-9EF6-4C0674DD9C95}"/>
              </a:ext>
            </a:extLst>
          </p:cNvPr>
          <p:cNvPicPr>
            <a:picLocks noChangeAspect="1"/>
          </p:cNvPicPr>
          <p:nvPr/>
        </p:nvPicPr>
        <p:blipFill>
          <a:blip r:embed="rId3"/>
          <a:stretch>
            <a:fillRect/>
          </a:stretch>
        </p:blipFill>
        <p:spPr>
          <a:xfrm>
            <a:off x="8564151" y="1645920"/>
            <a:ext cx="2999492" cy="3084843"/>
          </a:xfrm>
          <a:prstGeom prst="rect">
            <a:avLst/>
          </a:prstGeom>
        </p:spPr>
      </p:pic>
      <p:sp>
        <p:nvSpPr>
          <p:cNvPr id="7" name="Ovaal 6">
            <a:extLst>
              <a:ext uri="{FF2B5EF4-FFF2-40B4-BE49-F238E27FC236}">
                <a16:creationId xmlns:a16="http://schemas.microsoft.com/office/drawing/2014/main" id="{32AB5969-CE18-4AAF-B910-33ED9D2E084C}"/>
              </a:ext>
            </a:extLst>
          </p:cNvPr>
          <p:cNvSpPr/>
          <p:nvPr/>
        </p:nvSpPr>
        <p:spPr>
          <a:xfrm>
            <a:off x="9198329" y="3827085"/>
            <a:ext cx="1298108" cy="138499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ekstvak 7">
            <a:extLst>
              <a:ext uri="{FF2B5EF4-FFF2-40B4-BE49-F238E27FC236}">
                <a16:creationId xmlns:a16="http://schemas.microsoft.com/office/drawing/2014/main" id="{52E5AE64-A9D4-4ED5-B39D-EEE4F72C1A37}"/>
              </a:ext>
            </a:extLst>
          </p:cNvPr>
          <p:cNvSpPr txBox="1"/>
          <p:nvPr/>
        </p:nvSpPr>
        <p:spPr>
          <a:xfrm>
            <a:off x="9369082" y="4303261"/>
            <a:ext cx="956603" cy="369332"/>
          </a:xfrm>
          <a:prstGeom prst="rect">
            <a:avLst/>
          </a:prstGeom>
          <a:noFill/>
        </p:spPr>
        <p:txBody>
          <a:bodyPr wrap="square" rtlCol="0">
            <a:spAutoFit/>
          </a:bodyPr>
          <a:lstStyle/>
          <a:p>
            <a:r>
              <a:rPr lang="nl-NL" b="1" dirty="0">
                <a:solidFill>
                  <a:schemeClr val="bg1"/>
                </a:solidFill>
              </a:rPr>
              <a:t>45 min</a:t>
            </a:r>
          </a:p>
        </p:txBody>
      </p:sp>
    </p:spTree>
    <p:extLst>
      <p:ext uri="{BB962C8B-B14F-4D97-AF65-F5344CB8AC3E}">
        <p14:creationId xmlns:p14="http://schemas.microsoft.com/office/powerpoint/2010/main" val="4040030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2339925" y="1908313"/>
            <a:ext cx="8140147" cy="4245969"/>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405484" y="1676806"/>
            <a:ext cx="8009027" cy="4708981"/>
          </a:xfrm>
          <a:prstGeom prst="rect">
            <a:avLst/>
          </a:prstGeom>
          <a:noFill/>
        </p:spPr>
        <p:txBody>
          <a:bodyPr wrap="square" rtlCol="0">
            <a:spAutoFit/>
          </a:bodyPr>
          <a:lstStyle/>
          <a:p>
            <a:pPr lvl="0" defTabSz="457200"/>
            <a:endParaRPr lang="nl-NL" sz="2400" dirty="0">
              <a:solidFill>
                <a:srgbClr val="000000"/>
              </a:solidFill>
              <a:latin typeface="Gill Sans MT" panose="020B0502020104020203"/>
            </a:endParaRPr>
          </a:p>
          <a:p>
            <a:pPr lvl="0" defTabSz="457200"/>
            <a:r>
              <a:rPr lang="nl-NL" sz="2400" dirty="0">
                <a:solidFill>
                  <a:srgbClr val="000000"/>
                </a:solidFill>
              </a:rPr>
              <a:t>Maak een </a:t>
            </a:r>
            <a:r>
              <a:rPr lang="nl-NL" sz="2400" b="1" dirty="0">
                <a:solidFill>
                  <a:srgbClr val="000000"/>
                </a:solidFill>
              </a:rPr>
              <a:t>tijdschrift</a:t>
            </a:r>
            <a:r>
              <a:rPr lang="nl-NL" sz="2400" dirty="0">
                <a:solidFill>
                  <a:srgbClr val="000000"/>
                </a:solidFill>
              </a:rPr>
              <a:t> over sociale problematiek. Het tijdschrift bevat de volgende onderdelen:</a:t>
            </a:r>
          </a:p>
          <a:p>
            <a:pPr lvl="0" defTabSz="457200"/>
            <a:endParaRPr lang="nl-NL" dirty="0">
              <a:solidFill>
                <a:srgbClr val="000000"/>
              </a:solidFill>
            </a:endParaRPr>
          </a:p>
          <a:p>
            <a:pPr lvl="0" defTabSz="457200"/>
            <a:r>
              <a:rPr lang="nl-NL" sz="2400" dirty="0">
                <a:solidFill>
                  <a:srgbClr val="000000"/>
                </a:solidFill>
              </a:rPr>
              <a:t>-2 artikelen over sociale problemen (met als doel informerend, amuserend of overtuigend).</a:t>
            </a:r>
          </a:p>
          <a:p>
            <a:pPr lvl="0" defTabSz="457200"/>
            <a:r>
              <a:rPr lang="nl-NL" sz="2400" dirty="0">
                <a:solidFill>
                  <a:srgbClr val="000000"/>
                </a:solidFill>
              </a:rPr>
              <a:t>-1 uitgewerkt interview met iemand uit het werkveld</a:t>
            </a:r>
          </a:p>
          <a:p>
            <a:pPr lvl="0" defTabSz="457200"/>
            <a:r>
              <a:rPr lang="nl-NL" sz="2400">
                <a:solidFill>
                  <a:srgbClr val="000000"/>
                </a:solidFill>
              </a:rPr>
              <a:t>-2 </a:t>
            </a:r>
            <a:r>
              <a:rPr lang="nl-NL" sz="2400" dirty="0">
                <a:solidFill>
                  <a:srgbClr val="000000"/>
                </a:solidFill>
              </a:rPr>
              <a:t>informerende items over een sociaal probleem gericht op methodiek, interventie of verdieping.</a:t>
            </a:r>
          </a:p>
          <a:p>
            <a:pPr lvl="0" defTabSz="457200"/>
            <a:r>
              <a:rPr lang="nl-NL" sz="2400" dirty="0">
                <a:solidFill>
                  <a:srgbClr val="000000"/>
                </a:solidFill>
              </a:rPr>
              <a:t>-2 creatieve items zoals een gedicht, tekening of puzzel over sociale problematiek.</a:t>
            </a:r>
          </a:p>
          <a:p>
            <a:pPr lvl="0" defTabSz="457200"/>
            <a:r>
              <a:rPr lang="nl-NL" sz="2400" i="1" dirty="0">
                <a:solidFill>
                  <a:srgbClr val="000000"/>
                </a:solidFill>
              </a:rPr>
              <a:t>Facultatief: 1 innovatief item over sociale problematiek.</a:t>
            </a:r>
          </a:p>
          <a:p>
            <a:pPr lvl="0" defTabSz="457200"/>
            <a:endParaRPr kumimoji="0" lang="nl-NL"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4281024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a:t>
            </a:r>
          </a:p>
        </p:txBody>
      </p:sp>
      <p:sp>
        <p:nvSpPr>
          <p:cNvPr id="4" name="Rechthoek 3">
            <a:extLst>
              <a:ext uri="{FF2B5EF4-FFF2-40B4-BE49-F238E27FC236}">
                <a16:creationId xmlns:a16="http://schemas.microsoft.com/office/drawing/2014/main" id="{3FFF999B-2BB1-41D6-8F09-49C61E005452}"/>
              </a:ext>
            </a:extLst>
          </p:cNvPr>
          <p:cNvSpPr/>
          <p:nvPr/>
        </p:nvSpPr>
        <p:spPr>
          <a:xfrm>
            <a:off x="1561514" y="1908313"/>
            <a:ext cx="9228406" cy="456282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3" name="Tekstvak 2">
            <a:extLst>
              <a:ext uri="{FF2B5EF4-FFF2-40B4-BE49-F238E27FC236}">
                <a16:creationId xmlns:a16="http://schemas.microsoft.com/office/drawing/2014/main" id="{0EDF40D4-F16F-4E09-BBE8-91ED05E82BE4}"/>
              </a:ext>
            </a:extLst>
          </p:cNvPr>
          <p:cNvSpPr txBox="1"/>
          <p:nvPr/>
        </p:nvSpPr>
        <p:spPr>
          <a:xfrm>
            <a:off x="2339925" y="2296899"/>
            <a:ext cx="8290561" cy="378565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2400" b="1" dirty="0">
                <a:solidFill>
                  <a:srgbClr val="000000"/>
                </a:solidFill>
                <a:latin typeface="Gill Sans MT" panose="020B0502020104020203"/>
              </a:rPr>
              <a:t>Planning van deze les: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40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nl-NL" sz="2400" dirty="0">
                <a:solidFill>
                  <a:srgbClr val="000000"/>
                </a:solidFill>
                <a:latin typeface="Gill Sans MT" panose="020B0502020104020203"/>
              </a:rPr>
              <a:t>-	Welkom + A&amp;A</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40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nl-NL" sz="2400" dirty="0">
                <a:solidFill>
                  <a:srgbClr val="000000"/>
                </a:solidFill>
                <a:latin typeface="Gill Sans MT" panose="020B0502020104020203"/>
              </a:rPr>
              <a:t>-	Terugblik naar de vorige les (thuis- en daklozen) (+- 5 min)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40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nl-NL" sz="2400" dirty="0">
                <a:solidFill>
                  <a:srgbClr val="000000"/>
                </a:solidFill>
                <a:latin typeface="Gill Sans MT" panose="020B0502020104020203"/>
              </a:rPr>
              <a:t>-	Theorie over </a:t>
            </a:r>
            <a:r>
              <a:rPr lang="nl-NL" sz="2400" dirty="0" err="1">
                <a:solidFill>
                  <a:srgbClr val="000000"/>
                </a:solidFill>
                <a:latin typeface="Gill Sans MT" panose="020B0502020104020203"/>
              </a:rPr>
              <a:t>multi</a:t>
            </a:r>
            <a:r>
              <a:rPr lang="nl-NL" sz="2400" dirty="0">
                <a:solidFill>
                  <a:srgbClr val="000000"/>
                </a:solidFill>
                <a:latin typeface="Gill Sans MT" panose="020B0502020104020203"/>
              </a:rPr>
              <a:t> </a:t>
            </a:r>
            <a:r>
              <a:rPr lang="nl-NL" sz="2400" dirty="0" err="1">
                <a:solidFill>
                  <a:srgbClr val="000000"/>
                </a:solidFill>
                <a:latin typeface="Gill Sans MT" panose="020B0502020104020203"/>
              </a:rPr>
              <a:t>problem</a:t>
            </a:r>
            <a:r>
              <a:rPr lang="nl-NL" sz="2400" dirty="0">
                <a:solidFill>
                  <a:srgbClr val="000000"/>
                </a:solidFill>
                <a:latin typeface="Gill Sans MT" panose="020B0502020104020203"/>
              </a:rPr>
              <a:t> gezinnen(+- 30 min)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NL" sz="240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Tx/>
              <a:buChar char="-"/>
              <a:tabLst/>
              <a:defRPr/>
            </a:pPr>
            <a:r>
              <a:rPr lang="nl-NL" sz="2400" dirty="0">
                <a:solidFill>
                  <a:srgbClr val="000000"/>
                </a:solidFill>
                <a:latin typeface="Gill Sans MT" panose="020B0502020104020203"/>
              </a:rPr>
              <a:t>Zelfstandig werken aan groepsopdracht </a:t>
            </a:r>
          </a:p>
          <a:p>
            <a:pPr marR="0" lvl="0" algn="l" defTabSz="457200" rtl="0" eaLnBrk="1" fontAlgn="auto" latinLnBrk="0" hangingPunct="1">
              <a:lnSpc>
                <a:spcPct val="100000"/>
              </a:lnSpc>
              <a:spcBef>
                <a:spcPts val="0"/>
              </a:spcBef>
              <a:spcAft>
                <a:spcPts val="0"/>
              </a:spcAft>
              <a:buClrTx/>
              <a:buSzTx/>
              <a:tabLst/>
              <a:defRPr/>
            </a:pPr>
            <a:r>
              <a:rPr lang="nl-NL" sz="2400" dirty="0">
                <a:solidFill>
                  <a:srgbClr val="000000"/>
                </a:solidFill>
                <a:latin typeface="Gill Sans MT" panose="020B0502020104020203"/>
              </a:rPr>
              <a:t>	Vaktijdschrift (+- 45  minuten)</a:t>
            </a:r>
            <a:endParaRPr kumimoji="0" lang="nl-NL" sz="240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4273536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Sociale problematiek </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75586"/>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2822562" y="3091918"/>
            <a:ext cx="9917900" cy="2246769"/>
          </a:xfrm>
          <a:prstGeom prst="rect">
            <a:avLst/>
          </a:prstGeom>
          <a:noFill/>
        </p:spPr>
        <p:txBody>
          <a:bodyPr wrap="square" rtlCol="0">
            <a:spAutoFit/>
          </a:bodyPr>
          <a:lstStyle/>
          <a:p>
            <a:r>
              <a:rPr lang="nl-NL" sz="2800" dirty="0">
                <a:solidFill>
                  <a:schemeClr val="bg1"/>
                </a:solidFill>
              </a:rPr>
              <a:t>Wat is ook alweer de definitie van thuislozen?</a:t>
            </a:r>
          </a:p>
          <a:p>
            <a:endParaRPr lang="nl-NL" sz="2800" dirty="0">
              <a:solidFill>
                <a:schemeClr val="bg1"/>
              </a:solidFill>
            </a:endParaRPr>
          </a:p>
          <a:p>
            <a:r>
              <a:rPr lang="nl-NL" sz="2800" dirty="0">
                <a:solidFill>
                  <a:schemeClr val="bg1"/>
                </a:solidFill>
              </a:rPr>
              <a:t>Wat is ook alweer de definitie van daklozen?</a:t>
            </a:r>
          </a:p>
          <a:p>
            <a:endParaRPr lang="nl-NL" sz="2800" dirty="0">
              <a:solidFill>
                <a:schemeClr val="bg1"/>
              </a:solidFill>
            </a:endParaRPr>
          </a:p>
          <a:p>
            <a:endParaRPr lang="nl-NL" sz="2800" dirty="0">
              <a:solidFill>
                <a:schemeClr val="bg1"/>
              </a:solidFill>
            </a:endParaRPr>
          </a:p>
        </p:txBody>
      </p:sp>
    </p:spTree>
    <p:extLst>
      <p:ext uri="{BB962C8B-B14F-4D97-AF65-F5344CB8AC3E}">
        <p14:creationId xmlns:p14="http://schemas.microsoft.com/office/powerpoint/2010/main" val="177808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Thuis- en daklozen</a:t>
            </a:r>
          </a:p>
        </p:txBody>
      </p:sp>
      <p:sp>
        <p:nvSpPr>
          <p:cNvPr id="4" name="Rechthoek 3">
            <a:extLst>
              <a:ext uri="{FF2B5EF4-FFF2-40B4-BE49-F238E27FC236}">
                <a16:creationId xmlns:a16="http://schemas.microsoft.com/office/drawing/2014/main" id="{3FFF999B-2BB1-41D6-8F09-49C61E005452}"/>
              </a:ext>
            </a:extLst>
          </p:cNvPr>
          <p:cNvSpPr/>
          <p:nvPr/>
        </p:nvSpPr>
        <p:spPr>
          <a:xfrm>
            <a:off x="729176" y="1519312"/>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406947" y="2230145"/>
            <a:ext cx="9631323" cy="4278094"/>
          </a:xfrm>
          <a:prstGeom prst="rect">
            <a:avLst/>
          </a:prstGeom>
          <a:noFill/>
        </p:spPr>
        <p:txBody>
          <a:bodyPr wrap="square" rtlCol="0">
            <a:spAutoFit/>
          </a:bodyPr>
          <a:lstStyle/>
          <a:p>
            <a:endParaRPr lang="nl-NL" sz="2800" dirty="0">
              <a:solidFill>
                <a:schemeClr val="bg1"/>
              </a:solidFill>
            </a:endParaRPr>
          </a:p>
          <a:p>
            <a:r>
              <a:rPr lang="nl-NL" sz="2800" dirty="0">
                <a:solidFill>
                  <a:schemeClr val="bg1"/>
                </a:solidFill>
              </a:rPr>
              <a:t>Je bent </a:t>
            </a:r>
            <a:r>
              <a:rPr lang="nl-NL" sz="2800" b="1" dirty="0">
                <a:solidFill>
                  <a:schemeClr val="bg1"/>
                </a:solidFill>
              </a:rPr>
              <a:t>dakloos</a:t>
            </a:r>
            <a:r>
              <a:rPr lang="nl-NL" sz="2800" dirty="0">
                <a:solidFill>
                  <a:schemeClr val="bg1"/>
                </a:solidFill>
              </a:rPr>
              <a:t> als je geen huis hebt en geen postadres.</a:t>
            </a:r>
          </a:p>
          <a:p>
            <a:endParaRPr lang="nl-NL" sz="2800" dirty="0">
              <a:solidFill>
                <a:schemeClr val="bg1"/>
              </a:solidFill>
            </a:endParaRPr>
          </a:p>
          <a:p>
            <a:endParaRPr lang="nl-NL" sz="2800" dirty="0">
              <a:solidFill>
                <a:schemeClr val="bg1"/>
              </a:solidFill>
            </a:endParaRPr>
          </a:p>
          <a:p>
            <a:r>
              <a:rPr lang="nl-NL" sz="2800" dirty="0">
                <a:solidFill>
                  <a:schemeClr val="bg1"/>
                </a:solidFill>
              </a:rPr>
              <a:t>Je bent </a:t>
            </a:r>
            <a:r>
              <a:rPr lang="nl-NL" sz="2800" b="1" dirty="0">
                <a:solidFill>
                  <a:schemeClr val="bg1"/>
                </a:solidFill>
              </a:rPr>
              <a:t>thuisloos</a:t>
            </a:r>
            <a:r>
              <a:rPr lang="nl-NL" sz="2800" dirty="0">
                <a:solidFill>
                  <a:schemeClr val="bg1"/>
                </a:solidFill>
              </a:rPr>
              <a:t> als je geen huis hebt maar wel een postadres.</a:t>
            </a:r>
          </a:p>
          <a:p>
            <a:endParaRPr lang="nl-NL" sz="2800" dirty="0">
              <a:solidFill>
                <a:schemeClr val="bg1"/>
              </a:solidFill>
            </a:endParaRPr>
          </a:p>
          <a:p>
            <a:endParaRPr lang="nl-NL" sz="2800" dirty="0">
              <a:solidFill>
                <a:schemeClr val="bg1"/>
              </a:solidFill>
            </a:endParaRPr>
          </a:p>
          <a:p>
            <a:r>
              <a:rPr lang="nl-NL" sz="2000" dirty="0">
                <a:solidFill>
                  <a:schemeClr val="bg1"/>
                </a:solidFill>
              </a:rPr>
              <a:t>Bron:  Van </a:t>
            </a:r>
            <a:r>
              <a:rPr lang="nl-NL" sz="2000" dirty="0" err="1">
                <a:solidFill>
                  <a:schemeClr val="bg1"/>
                </a:solidFill>
              </a:rPr>
              <a:t>Angerenstein</a:t>
            </a:r>
            <a:r>
              <a:rPr lang="nl-NL" sz="2000" dirty="0">
                <a:solidFill>
                  <a:schemeClr val="bg1"/>
                </a:solidFill>
              </a:rPr>
              <a:t> – MZ 1 </a:t>
            </a:r>
            <a:r>
              <a:rPr lang="nl-NL" sz="2000" dirty="0" err="1">
                <a:solidFill>
                  <a:schemeClr val="bg1"/>
                </a:solidFill>
              </a:rPr>
              <a:t>blz</a:t>
            </a:r>
            <a:r>
              <a:rPr lang="nl-NL" sz="2000" dirty="0">
                <a:solidFill>
                  <a:schemeClr val="bg1"/>
                </a:solidFill>
              </a:rPr>
              <a:t> 108 thema 5.5.  Ondersteunen van dak- en thuislozen</a:t>
            </a:r>
          </a:p>
          <a:p>
            <a:endParaRPr lang="nl-NL" sz="2800" dirty="0">
              <a:solidFill>
                <a:schemeClr val="bg1"/>
              </a:solidFill>
            </a:endParaRPr>
          </a:p>
          <a:p>
            <a:endParaRPr lang="nl-NL" sz="2800" dirty="0">
              <a:solidFill>
                <a:schemeClr val="bg1"/>
              </a:solidFill>
            </a:endParaRPr>
          </a:p>
        </p:txBody>
      </p:sp>
    </p:spTree>
    <p:extLst>
      <p:ext uri="{BB962C8B-B14F-4D97-AF65-F5344CB8AC3E}">
        <p14:creationId xmlns:p14="http://schemas.microsoft.com/office/powerpoint/2010/main" val="460123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Multi </a:t>
            </a:r>
            <a:r>
              <a:rPr lang="nl-NL" dirty="0" err="1"/>
              <a:t>problem</a:t>
            </a:r>
            <a:endParaRPr lang="nl-NL" dirty="0"/>
          </a:p>
        </p:txBody>
      </p:sp>
      <p:sp>
        <p:nvSpPr>
          <p:cNvPr id="4" name="Rechthoek 3">
            <a:extLst>
              <a:ext uri="{FF2B5EF4-FFF2-40B4-BE49-F238E27FC236}">
                <a16:creationId xmlns:a16="http://schemas.microsoft.com/office/drawing/2014/main" id="{3FFF999B-2BB1-41D6-8F09-49C61E005452}"/>
              </a:ext>
            </a:extLst>
          </p:cNvPr>
          <p:cNvSpPr/>
          <p:nvPr/>
        </p:nvSpPr>
        <p:spPr>
          <a:xfrm>
            <a:off x="729176" y="1477109"/>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603894" y="2919462"/>
            <a:ext cx="9631323" cy="1815882"/>
          </a:xfrm>
          <a:prstGeom prst="rect">
            <a:avLst/>
          </a:prstGeom>
          <a:noFill/>
        </p:spPr>
        <p:txBody>
          <a:bodyPr wrap="square" rtlCol="0">
            <a:spAutoFit/>
          </a:bodyPr>
          <a:lstStyle/>
          <a:p>
            <a:r>
              <a:rPr lang="nl-NL" sz="2800" dirty="0">
                <a:solidFill>
                  <a:schemeClr val="bg1"/>
                </a:solidFill>
              </a:rPr>
              <a:t>Een </a:t>
            </a:r>
            <a:r>
              <a:rPr lang="nl-NL" sz="2800" b="1" dirty="0" err="1">
                <a:solidFill>
                  <a:schemeClr val="bg1"/>
                </a:solidFill>
              </a:rPr>
              <a:t>multiprobleemgezin</a:t>
            </a:r>
            <a:r>
              <a:rPr lang="nl-NL" sz="2800" dirty="0">
                <a:solidFill>
                  <a:schemeClr val="bg1"/>
                </a:solidFill>
              </a:rPr>
              <a:t> is een gezin van minstens één volwassene en één kind van 0 tot 18 jaar dat langdurig kampt met een combinatie van problemen op verschillende (sociale) gebieden.</a:t>
            </a:r>
          </a:p>
        </p:txBody>
      </p:sp>
    </p:spTree>
    <p:extLst>
      <p:ext uri="{BB962C8B-B14F-4D97-AF65-F5344CB8AC3E}">
        <p14:creationId xmlns:p14="http://schemas.microsoft.com/office/powerpoint/2010/main" val="239996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Multi </a:t>
            </a:r>
            <a:r>
              <a:rPr lang="nl-NL" dirty="0" err="1"/>
              <a:t>problem</a:t>
            </a:r>
            <a:endParaRPr lang="nl-NL" dirty="0"/>
          </a:p>
        </p:txBody>
      </p:sp>
      <p:sp>
        <p:nvSpPr>
          <p:cNvPr id="4" name="Rechthoek 3">
            <a:extLst>
              <a:ext uri="{FF2B5EF4-FFF2-40B4-BE49-F238E27FC236}">
                <a16:creationId xmlns:a16="http://schemas.microsoft.com/office/drawing/2014/main" id="{3FFF999B-2BB1-41D6-8F09-49C61E005452}"/>
              </a:ext>
            </a:extLst>
          </p:cNvPr>
          <p:cNvSpPr/>
          <p:nvPr/>
        </p:nvSpPr>
        <p:spPr>
          <a:xfrm>
            <a:off x="729176" y="1477109"/>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280338" y="2068123"/>
            <a:ext cx="9631323" cy="3600986"/>
          </a:xfrm>
          <a:prstGeom prst="rect">
            <a:avLst/>
          </a:prstGeom>
          <a:noFill/>
        </p:spPr>
        <p:txBody>
          <a:bodyPr wrap="square" rtlCol="0">
            <a:spAutoFit/>
          </a:bodyPr>
          <a:lstStyle/>
          <a:p>
            <a:r>
              <a:rPr lang="nl-NL" sz="2800" b="1" dirty="0">
                <a:solidFill>
                  <a:schemeClr val="bg1"/>
                </a:solidFill>
              </a:rPr>
              <a:t>Problemen met de hulpverlening</a:t>
            </a:r>
          </a:p>
          <a:p>
            <a:endParaRPr lang="nl-NL" sz="2800" dirty="0">
              <a:solidFill>
                <a:schemeClr val="bg1"/>
              </a:solidFill>
            </a:endParaRPr>
          </a:p>
          <a:p>
            <a:r>
              <a:rPr lang="nl-NL" sz="2400" dirty="0">
                <a:solidFill>
                  <a:schemeClr val="bg1"/>
                </a:solidFill>
              </a:rPr>
              <a:t>Een belangrijk kenmerk van </a:t>
            </a:r>
            <a:r>
              <a:rPr lang="nl-NL" sz="2400" dirty="0" err="1">
                <a:solidFill>
                  <a:schemeClr val="bg1"/>
                </a:solidFill>
              </a:rPr>
              <a:t>multiprobleemgezinnen</a:t>
            </a:r>
            <a:r>
              <a:rPr lang="nl-NL" sz="2400" dirty="0">
                <a:solidFill>
                  <a:schemeClr val="bg1"/>
                </a:solidFill>
              </a:rPr>
              <a:t> is dat er problemen zijn met de hulpverlening. Deze problemen komen zowel vanuit de gezinnen als vanuit de hulpverlener. Zo spelen bij </a:t>
            </a:r>
            <a:r>
              <a:rPr lang="nl-NL" sz="2400" dirty="0" err="1">
                <a:solidFill>
                  <a:schemeClr val="bg1"/>
                </a:solidFill>
              </a:rPr>
              <a:t>multiprobleemgezinnen</a:t>
            </a:r>
            <a:r>
              <a:rPr lang="nl-NL" sz="2400" dirty="0">
                <a:solidFill>
                  <a:schemeClr val="bg1"/>
                </a:solidFill>
              </a:rPr>
              <a:t> allerlei belemmeringen om hulp te zoeken een rol: ouders vinden het moeilijk om toe te geven dat er een probleem is, geven onduidelijke signalen af, stellen geen of een onduidelijke hulpvraag en hun wijze van communiceren wijkt af van wat maatschappelijk gangbaar is.</a:t>
            </a:r>
            <a:r>
              <a:rPr lang="nl-NL" sz="2800" dirty="0">
                <a:solidFill>
                  <a:schemeClr val="bg1"/>
                </a:solidFill>
              </a:rPr>
              <a:t>	</a:t>
            </a:r>
          </a:p>
        </p:txBody>
      </p:sp>
    </p:spTree>
    <p:extLst>
      <p:ext uri="{BB962C8B-B14F-4D97-AF65-F5344CB8AC3E}">
        <p14:creationId xmlns:p14="http://schemas.microsoft.com/office/powerpoint/2010/main" val="3505754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Multi </a:t>
            </a:r>
            <a:r>
              <a:rPr lang="nl-NL" dirty="0" err="1"/>
              <a:t>problem</a:t>
            </a:r>
            <a:endParaRPr lang="nl-NL" dirty="0"/>
          </a:p>
        </p:txBody>
      </p:sp>
      <p:sp>
        <p:nvSpPr>
          <p:cNvPr id="4" name="Rechthoek 3">
            <a:extLst>
              <a:ext uri="{FF2B5EF4-FFF2-40B4-BE49-F238E27FC236}">
                <a16:creationId xmlns:a16="http://schemas.microsoft.com/office/drawing/2014/main" id="{3FFF999B-2BB1-41D6-8F09-49C61E005452}"/>
              </a:ext>
            </a:extLst>
          </p:cNvPr>
          <p:cNvSpPr/>
          <p:nvPr/>
        </p:nvSpPr>
        <p:spPr>
          <a:xfrm>
            <a:off x="729176" y="1477109"/>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280338" y="2068123"/>
            <a:ext cx="9631323" cy="2677656"/>
          </a:xfrm>
          <a:prstGeom prst="rect">
            <a:avLst/>
          </a:prstGeom>
          <a:noFill/>
        </p:spPr>
        <p:txBody>
          <a:bodyPr wrap="square" rtlCol="0">
            <a:spAutoFit/>
          </a:bodyPr>
          <a:lstStyle/>
          <a:p>
            <a:r>
              <a:rPr lang="nl-NL" sz="2800" b="1" dirty="0">
                <a:solidFill>
                  <a:schemeClr val="bg1"/>
                </a:solidFill>
              </a:rPr>
              <a:t>Problemen met de hulpverlening</a:t>
            </a:r>
          </a:p>
          <a:p>
            <a:endParaRPr lang="nl-NL" sz="2800" dirty="0">
              <a:solidFill>
                <a:schemeClr val="bg1"/>
              </a:solidFill>
            </a:endParaRPr>
          </a:p>
          <a:p>
            <a:r>
              <a:rPr lang="nl-NL" sz="2800" dirty="0">
                <a:solidFill>
                  <a:schemeClr val="bg1"/>
                </a:solidFill>
              </a:rPr>
              <a:t>Het gevolg is dat </a:t>
            </a:r>
            <a:r>
              <a:rPr lang="nl-NL" sz="2800" dirty="0" err="1">
                <a:solidFill>
                  <a:schemeClr val="bg1"/>
                </a:solidFill>
              </a:rPr>
              <a:t>multiprobleemgezinnen</a:t>
            </a:r>
            <a:r>
              <a:rPr lang="nl-NL" sz="2800" dirty="0">
                <a:solidFill>
                  <a:schemeClr val="bg1"/>
                </a:solidFill>
              </a:rPr>
              <a:t> veel hulpverleners verslijten en hulpverleningstrajecten achter elkaar doorlopen. De hulp schiet tekort vanwege het ontbreken van passend, dat wil zeggen integraal en langdurig, aanbod.</a:t>
            </a:r>
          </a:p>
        </p:txBody>
      </p:sp>
    </p:spTree>
    <p:extLst>
      <p:ext uri="{BB962C8B-B14F-4D97-AF65-F5344CB8AC3E}">
        <p14:creationId xmlns:p14="http://schemas.microsoft.com/office/powerpoint/2010/main" val="3610279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Multi </a:t>
            </a:r>
            <a:r>
              <a:rPr lang="nl-NL" dirty="0" err="1"/>
              <a:t>problem</a:t>
            </a:r>
            <a:endParaRPr lang="nl-NL" dirty="0"/>
          </a:p>
        </p:txBody>
      </p:sp>
      <p:sp>
        <p:nvSpPr>
          <p:cNvPr id="4" name="Rechthoek 3">
            <a:extLst>
              <a:ext uri="{FF2B5EF4-FFF2-40B4-BE49-F238E27FC236}">
                <a16:creationId xmlns:a16="http://schemas.microsoft.com/office/drawing/2014/main" id="{3FFF999B-2BB1-41D6-8F09-49C61E005452}"/>
              </a:ext>
            </a:extLst>
          </p:cNvPr>
          <p:cNvSpPr/>
          <p:nvPr/>
        </p:nvSpPr>
        <p:spPr>
          <a:xfrm>
            <a:off x="729176" y="1477109"/>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603894" y="2919462"/>
            <a:ext cx="9631323" cy="2246769"/>
          </a:xfrm>
          <a:prstGeom prst="rect">
            <a:avLst/>
          </a:prstGeom>
          <a:noFill/>
        </p:spPr>
        <p:txBody>
          <a:bodyPr wrap="square" rtlCol="0">
            <a:spAutoFit/>
          </a:bodyPr>
          <a:lstStyle/>
          <a:p>
            <a:r>
              <a:rPr lang="nl-NL" sz="2800" b="1" dirty="0">
                <a:solidFill>
                  <a:schemeClr val="bg1"/>
                </a:solidFill>
              </a:rPr>
              <a:t>Sociale problemen </a:t>
            </a:r>
            <a:r>
              <a:rPr lang="nl-NL" sz="2800" dirty="0">
                <a:solidFill>
                  <a:schemeClr val="bg1"/>
                </a:solidFill>
              </a:rPr>
              <a:t>komen vaker voor bij mensen met die laagopgeleid zijn, beperkingen hebben of een andere culturele achtergrond hebben.</a:t>
            </a:r>
          </a:p>
          <a:p>
            <a:endParaRPr lang="nl-NL" sz="2800" dirty="0">
              <a:solidFill>
                <a:schemeClr val="bg1"/>
              </a:solidFill>
            </a:endParaRPr>
          </a:p>
          <a:p>
            <a:endParaRPr lang="nl-NL" sz="2800" dirty="0">
              <a:solidFill>
                <a:schemeClr val="bg1"/>
              </a:solidFill>
            </a:endParaRPr>
          </a:p>
        </p:txBody>
      </p:sp>
    </p:spTree>
    <p:extLst>
      <p:ext uri="{BB962C8B-B14F-4D97-AF65-F5344CB8AC3E}">
        <p14:creationId xmlns:p14="http://schemas.microsoft.com/office/powerpoint/2010/main" val="2864993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DE6A9-4710-4474-9997-4DC7C0F9FDF0}"/>
              </a:ext>
            </a:extLst>
          </p:cNvPr>
          <p:cNvSpPr>
            <a:spLocks noGrp="1"/>
          </p:cNvSpPr>
          <p:nvPr>
            <p:ph type="ctrTitle"/>
          </p:nvPr>
        </p:nvSpPr>
        <p:spPr>
          <a:xfrm>
            <a:off x="2025926" y="703718"/>
            <a:ext cx="8140148" cy="661256"/>
          </a:xfrm>
        </p:spPr>
        <p:txBody>
          <a:bodyPr>
            <a:normAutofit fontScale="90000"/>
          </a:bodyPr>
          <a:lstStyle/>
          <a:p>
            <a:r>
              <a:rPr lang="nl-NL" dirty="0"/>
              <a:t>Multi </a:t>
            </a:r>
            <a:r>
              <a:rPr lang="nl-NL" dirty="0" err="1"/>
              <a:t>problem</a:t>
            </a:r>
            <a:endParaRPr lang="nl-NL" dirty="0"/>
          </a:p>
        </p:txBody>
      </p:sp>
      <p:sp>
        <p:nvSpPr>
          <p:cNvPr id="4" name="Rechthoek 3">
            <a:extLst>
              <a:ext uri="{FF2B5EF4-FFF2-40B4-BE49-F238E27FC236}">
                <a16:creationId xmlns:a16="http://schemas.microsoft.com/office/drawing/2014/main" id="{3FFF999B-2BB1-41D6-8F09-49C61E005452}"/>
              </a:ext>
            </a:extLst>
          </p:cNvPr>
          <p:cNvSpPr/>
          <p:nvPr/>
        </p:nvSpPr>
        <p:spPr>
          <a:xfrm>
            <a:off x="729176" y="1477109"/>
            <a:ext cx="10733648" cy="4783015"/>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kstvak 4">
            <a:extLst>
              <a:ext uri="{FF2B5EF4-FFF2-40B4-BE49-F238E27FC236}">
                <a16:creationId xmlns:a16="http://schemas.microsoft.com/office/drawing/2014/main" id="{740E6AF6-52A3-429B-BB89-2D70BDF9767F}"/>
              </a:ext>
            </a:extLst>
          </p:cNvPr>
          <p:cNvSpPr txBox="1"/>
          <p:nvPr/>
        </p:nvSpPr>
        <p:spPr>
          <a:xfrm>
            <a:off x="1617963" y="2090172"/>
            <a:ext cx="9631323" cy="3108543"/>
          </a:xfrm>
          <a:prstGeom prst="rect">
            <a:avLst/>
          </a:prstGeom>
          <a:noFill/>
        </p:spPr>
        <p:txBody>
          <a:bodyPr wrap="square" rtlCol="0">
            <a:spAutoFit/>
          </a:bodyPr>
          <a:lstStyle/>
          <a:p>
            <a:r>
              <a:rPr lang="nl-NL" sz="2800" b="1" dirty="0">
                <a:solidFill>
                  <a:schemeClr val="bg1"/>
                </a:solidFill>
              </a:rPr>
              <a:t>Kenmerken van gezinnen met </a:t>
            </a:r>
            <a:r>
              <a:rPr lang="nl-NL" sz="2800" b="1" dirty="0" err="1">
                <a:solidFill>
                  <a:schemeClr val="bg1"/>
                </a:solidFill>
              </a:rPr>
              <a:t>multi-problem</a:t>
            </a:r>
            <a:endParaRPr lang="nl-NL" sz="2800" b="1" dirty="0">
              <a:solidFill>
                <a:schemeClr val="bg1"/>
              </a:solidFill>
            </a:endParaRPr>
          </a:p>
          <a:p>
            <a:endParaRPr lang="nl-NL" sz="2800" dirty="0">
              <a:solidFill>
                <a:schemeClr val="bg1"/>
              </a:solidFill>
            </a:endParaRPr>
          </a:p>
          <a:p>
            <a:r>
              <a:rPr lang="nl-NL" sz="2800" dirty="0">
                <a:solidFill>
                  <a:schemeClr val="bg1"/>
                </a:solidFill>
              </a:rPr>
              <a:t>-problemen van </a:t>
            </a:r>
            <a:r>
              <a:rPr lang="nl-NL" sz="2800" dirty="0" err="1">
                <a:solidFill>
                  <a:schemeClr val="bg1"/>
                </a:solidFill>
              </a:rPr>
              <a:t>psycho-sociale</a:t>
            </a:r>
            <a:r>
              <a:rPr lang="nl-NL" sz="2800" dirty="0">
                <a:solidFill>
                  <a:schemeClr val="bg1"/>
                </a:solidFill>
              </a:rPr>
              <a:t> aard:</a:t>
            </a:r>
          </a:p>
          <a:p>
            <a:r>
              <a:rPr lang="nl-NL" sz="2800" dirty="0">
                <a:solidFill>
                  <a:schemeClr val="bg1"/>
                </a:solidFill>
              </a:rPr>
              <a:t>	-communicatieproblemen en conflicten</a:t>
            </a:r>
          </a:p>
          <a:p>
            <a:r>
              <a:rPr lang="nl-NL" sz="2800" dirty="0">
                <a:solidFill>
                  <a:schemeClr val="bg1"/>
                </a:solidFill>
              </a:rPr>
              <a:t>	-vaker sprake van huiselijk geweld</a:t>
            </a:r>
          </a:p>
          <a:p>
            <a:r>
              <a:rPr lang="nl-NL" sz="2800" dirty="0">
                <a:solidFill>
                  <a:schemeClr val="bg1"/>
                </a:solidFill>
              </a:rPr>
              <a:t>	-vaker sprake van intergenerationele overdracht</a:t>
            </a:r>
          </a:p>
          <a:p>
            <a:endParaRPr lang="nl-NL" sz="2800" dirty="0">
              <a:solidFill>
                <a:schemeClr val="bg1"/>
              </a:solidFill>
            </a:endParaRPr>
          </a:p>
        </p:txBody>
      </p:sp>
    </p:spTree>
    <p:extLst>
      <p:ext uri="{BB962C8B-B14F-4D97-AF65-F5344CB8AC3E}">
        <p14:creationId xmlns:p14="http://schemas.microsoft.com/office/powerpoint/2010/main" val="3516349126"/>
      </p:ext>
    </p:extLst>
  </p:cSld>
  <p:clrMapOvr>
    <a:masterClrMapping/>
  </p:clrMapOvr>
</p:sld>
</file>

<file path=ppt/theme/theme1.xml><?xml version="1.0" encoding="utf-8"?>
<a:theme xmlns:a="http://schemas.openxmlformats.org/drawingml/2006/main" name="Pakket">
  <a:themeElements>
    <a:clrScheme name="Parcel">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589</TotalTime>
  <Words>1150</Words>
  <Application>Microsoft Office PowerPoint</Application>
  <PresentationFormat>Breedbeeld</PresentationFormat>
  <Paragraphs>216</Paragraphs>
  <Slides>16</Slides>
  <Notes>14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Calibri</vt:lpstr>
      <vt:lpstr>Gill Sans MT</vt:lpstr>
      <vt:lpstr>Pakket</vt:lpstr>
      <vt:lpstr>Sociale problematiek</vt:lpstr>
      <vt:lpstr>Sociale problematiek</vt:lpstr>
      <vt:lpstr>Sociale problematiek </vt:lpstr>
      <vt:lpstr>Thuis- en daklozen</vt:lpstr>
      <vt:lpstr>Multi problem</vt:lpstr>
      <vt:lpstr>Multi problem</vt:lpstr>
      <vt:lpstr>Multi problem</vt:lpstr>
      <vt:lpstr>Multi problem</vt:lpstr>
      <vt:lpstr>Multi problem</vt:lpstr>
      <vt:lpstr>Multi problem</vt:lpstr>
      <vt:lpstr>Multi problem</vt:lpstr>
      <vt:lpstr>Multi problem</vt:lpstr>
      <vt:lpstr>Multi problem</vt:lpstr>
      <vt:lpstr>Multi problem</vt:lpstr>
      <vt:lpstr>Vaktijdschrift sociale problematiek</vt:lpstr>
      <vt:lpstr>Sociale problematiek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Sociale problematiek</dc:title>
  <dc:creator>Mariëlle  Huisman</dc:creator>
  <cp:lastModifiedBy>Mariëlle  Huisman</cp:lastModifiedBy>
  <cp:revision>2</cp:revision>
  <dcterms:created xsi:type="dcterms:W3CDTF">2019-05-12T10:55:35Z</dcterms:created>
  <dcterms:modified xsi:type="dcterms:W3CDTF">2019-11-04T12:51:49Z</dcterms:modified>
</cp:coreProperties>
</file>